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0"/>
  </p:notesMasterIdLst>
  <p:sldIdLst>
    <p:sldId id="291" r:id="rId2"/>
    <p:sldId id="288" r:id="rId3"/>
    <p:sldId id="289" r:id="rId4"/>
    <p:sldId id="345" r:id="rId5"/>
    <p:sldId id="290" r:id="rId6"/>
    <p:sldId id="292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46" r:id="rId45"/>
    <p:sldId id="347" r:id="rId46"/>
    <p:sldId id="348" r:id="rId47"/>
    <p:sldId id="349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44" r:id="rId57"/>
    <p:sldId id="359" r:id="rId58"/>
    <p:sldId id="28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15C20D-7C36-4873-8262-6C81D01295BC}">
          <p14:sldIdLst>
            <p14:sldId id="291"/>
            <p14:sldId id="288"/>
            <p14:sldId id="289"/>
            <p14:sldId id="345"/>
            <p14:sldId id="290"/>
            <p14:sldId id="29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46"/>
            <p14:sldId id="347"/>
            <p14:sldId id="348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44"/>
            <p14:sldId id="35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5226" autoAdjust="0"/>
  </p:normalViewPr>
  <p:slideViewPr>
    <p:cSldViewPr>
      <p:cViewPr varScale="1">
        <p:scale>
          <a:sx n="82" d="100"/>
          <a:sy n="82" d="100"/>
        </p:scale>
        <p:origin x="1891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162B-BF80-40C3-AD9E-19564A7178B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7AC76-B5B6-4D22-964E-8311652E7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Management: It provide management of database</a:t>
            </a:r>
            <a:r>
              <a:rPr lang="en-US" baseline="0" dirty="0"/>
              <a:t> and require resources of open and close database connection.</a:t>
            </a:r>
          </a:p>
          <a:p>
            <a:endParaRPr lang="en-US" baseline="0" dirty="0"/>
          </a:p>
          <a:p>
            <a:r>
              <a:rPr lang="en-US" baseline="0" dirty="0"/>
              <a:t>Transaction Management: This service provide the ability to execute database statement more than one time.</a:t>
            </a:r>
          </a:p>
          <a:p>
            <a:endParaRPr lang="en-US" baseline="0" dirty="0"/>
          </a:p>
          <a:p>
            <a:r>
              <a:rPr lang="en-US" baseline="0" dirty="0"/>
              <a:t>Object Relational Mapping :  It represent data of relational model and data model. Use </a:t>
            </a:r>
            <a:r>
              <a:rPr lang="en-US" baseline="0" dirty="0" err="1"/>
              <a:t>Session.save</a:t>
            </a:r>
            <a:r>
              <a:rPr lang="en-US" baseline="0" dirty="0"/>
              <a:t>() to read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Configuration:</a:t>
            </a:r>
          </a:p>
          <a:p>
            <a:r>
              <a:rPr lang="en-US" dirty="0"/>
              <a:t>Configuration is a class which is present in org.hibernate.cfg package. It activates Hibernate framework.</a:t>
            </a:r>
          </a:p>
          <a:p>
            <a:r>
              <a:rPr lang="en-US" dirty="0"/>
              <a:t>It checks whether the config file is syntactically correct or not.			</a:t>
            </a:r>
          </a:p>
          <a:p>
            <a:r>
              <a:rPr lang="en-US" dirty="0"/>
              <a:t>If the config file is invalid, an exception is thrown. If it is valid then it creates a meta-data in memory and returns the meta-data to object to represent the config file.</a:t>
            </a:r>
          </a:p>
          <a:p>
            <a:endParaRPr lang="en-US" dirty="0"/>
          </a:p>
          <a:p>
            <a:r>
              <a:rPr lang="en-US" b="1" dirty="0"/>
              <a:t>Syntax: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It activate Hibernate Framework</a:t>
            </a:r>
          </a:p>
          <a:p>
            <a:r>
              <a:rPr lang="en-US" dirty="0"/>
              <a:t>Configuration </a:t>
            </a:r>
            <a:r>
              <a:rPr lang="en-US" dirty="0" err="1"/>
              <a:t>cfg</a:t>
            </a:r>
            <a:r>
              <a:rPr lang="en-US" dirty="0"/>
              <a:t>=new Configuration();</a:t>
            </a:r>
          </a:p>
          <a:p>
            <a:r>
              <a:rPr lang="en-US" dirty="0"/>
              <a:t>It read both </a:t>
            </a:r>
            <a:r>
              <a:rPr lang="en-US" dirty="0" err="1"/>
              <a:t>cfg</a:t>
            </a:r>
            <a:r>
              <a:rPr lang="en-US" dirty="0"/>
              <a:t> file and mapping files</a:t>
            </a:r>
          </a:p>
          <a:p>
            <a:r>
              <a:rPr lang="en-US" dirty="0" err="1"/>
              <a:t>cfg.configure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/>
              <a:t>Session Factory:</a:t>
            </a:r>
          </a:p>
          <a:p>
            <a:r>
              <a:rPr lang="en-US" dirty="0"/>
              <a:t>It is immutable and thread-safe in nature. </a:t>
            </a:r>
          </a:p>
          <a:p>
            <a:r>
              <a:rPr lang="en-US" dirty="0"/>
              <a:t>Session Factory factory=</a:t>
            </a:r>
            <a:r>
              <a:rPr lang="en-US" dirty="0" err="1"/>
              <a:t>cfg.buildSessionFactory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/>
              <a:t>Session:</a:t>
            </a:r>
          </a:p>
          <a:p>
            <a:r>
              <a:rPr lang="en-US" dirty="0"/>
              <a:t>It is a light-weight object used to perform CRUD operations. 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Syntax:</a:t>
            </a:r>
          </a:p>
          <a:p>
            <a:r>
              <a:rPr lang="en-US" dirty="0"/>
              <a:t>Session session=</a:t>
            </a:r>
            <a:r>
              <a:rPr lang="en-US" dirty="0" err="1"/>
              <a:t>factory.buildSession</a:t>
            </a:r>
            <a:r>
              <a:rPr lang="en-US" dirty="0"/>
              <a:t>();</a:t>
            </a:r>
          </a:p>
          <a:p>
            <a:r>
              <a:rPr lang="en-US" dirty="0"/>
              <a:t>			</a:t>
            </a:r>
          </a:p>
          <a:p>
            <a:r>
              <a:rPr lang="en-US" b="1" dirty="0"/>
              <a:t>Transaction:</a:t>
            </a:r>
          </a:p>
          <a:p>
            <a:r>
              <a:rPr lang="en-US" dirty="0"/>
              <a:t>Transaction object is used to give necessary instruction to the database to make the changes as per various operation by using commit() method. 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Syntax:</a:t>
            </a:r>
          </a:p>
          <a:p>
            <a:r>
              <a:rPr lang="en-US" dirty="0"/>
              <a:t>Transaction </a:t>
            </a:r>
            <a:r>
              <a:rPr lang="en-US" dirty="0" err="1"/>
              <a:t>tx</a:t>
            </a:r>
            <a:r>
              <a:rPr lang="en-US" dirty="0"/>
              <a:t>=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r>
              <a:rPr lang="en-US" dirty="0" err="1"/>
              <a:t>tx.commit</a:t>
            </a:r>
            <a:r>
              <a:rPr lang="en-US" dirty="0"/>
              <a:t>();</a:t>
            </a:r>
          </a:p>
          <a:p>
            <a:r>
              <a:rPr lang="en-US" dirty="0"/>
              <a:t>				</a:t>
            </a:r>
          </a:p>
          <a:p>
            <a:r>
              <a:rPr lang="en-US" b="1" dirty="0"/>
              <a:t>Query:</a:t>
            </a:r>
          </a:p>
          <a:p>
            <a:r>
              <a:rPr lang="en-US" dirty="0"/>
              <a:t>Query is an interface that present inside </a:t>
            </a:r>
            <a:r>
              <a:rPr lang="en-US" dirty="0" err="1"/>
              <a:t>org.hibernate</a:t>
            </a:r>
            <a:r>
              <a:rPr lang="en-US" dirty="0"/>
              <a:t> package.</a:t>
            </a:r>
          </a:p>
          <a:p>
            <a:r>
              <a:rPr lang="en-US" dirty="0"/>
              <a:t>A Query instance is obtained by calling </a:t>
            </a:r>
            <a:r>
              <a:rPr lang="en-US" dirty="0" err="1"/>
              <a:t>Session.createQuery</a:t>
            </a:r>
            <a:r>
              <a:rPr lang="en-US" dirty="0"/>
              <a:t>().</a:t>
            </a:r>
          </a:p>
          <a:p>
            <a:r>
              <a:rPr lang="en-US" dirty="0"/>
              <a:t>		</a:t>
            </a:r>
          </a:p>
          <a:p>
            <a:r>
              <a:rPr lang="en-US" b="1" dirty="0"/>
              <a:t>Syntax:</a:t>
            </a:r>
          </a:p>
          <a:p>
            <a:r>
              <a:rPr lang="en-US" dirty="0"/>
              <a:t>Query query=</a:t>
            </a:r>
            <a:r>
              <a:rPr lang="en-US" dirty="0" err="1"/>
              <a:t>session.createQuery</a:t>
            </a:r>
            <a:r>
              <a:rPr lang="en-US" dirty="0"/>
              <a:t>();</a:t>
            </a:r>
          </a:p>
          <a:p>
            <a:r>
              <a:rPr lang="en-US" dirty="0"/>
              <a:t>				</a:t>
            </a:r>
          </a:p>
          <a:p>
            <a:r>
              <a:rPr lang="en-US" b="1" dirty="0"/>
              <a:t>Criteria:</a:t>
            </a:r>
          </a:p>
          <a:p>
            <a:r>
              <a:rPr lang="en-US" dirty="0"/>
              <a:t>The Session is a factory for Criteria. Criterion instances are usually obtained via the factory methods on Restrictions.</a:t>
            </a:r>
          </a:p>
          <a:p>
            <a:r>
              <a:rPr lang="en-US" dirty="0"/>
              <a:t>Criteria criteria=</a:t>
            </a:r>
            <a:r>
              <a:rPr lang="en-US" dirty="0" err="1"/>
              <a:t>session.createCriteria</a:t>
            </a:r>
            <a:r>
              <a:rPr lang="en-US" dirty="0"/>
              <a:t>();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Link Generate Latest</a:t>
            </a:r>
            <a:r>
              <a:rPr lang="en-US" baseline="0" dirty="0"/>
              <a:t> JAR Files Of Hibernate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Repository Show All JAR files which you</a:t>
            </a:r>
            <a:r>
              <a:rPr lang="en-US" baseline="0" dirty="0"/>
              <a:t> have to build in your JAVA Hibernate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8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852F8-A54B-449A-BBD1-1C855873071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000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000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6934200" cy="63976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 b="1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0000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0000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0000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D534C-5B7A-4D62-9124-9DF4AABF2CF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7150"/>
            <a:ext cx="926680" cy="742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wampserver.com/e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bernat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Basic Configuration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2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b="0" dirty="0"/>
              <a:t>Step:3</a:t>
            </a:r>
          </a:p>
          <a:p>
            <a:pPr lvl="1"/>
            <a:r>
              <a:rPr lang="en-US" sz="2000" dirty="0"/>
              <a:t>Click On Latest Version Of Repository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315200" cy="370315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7130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b="0" dirty="0"/>
              <a:t>Step:4</a:t>
            </a:r>
          </a:p>
          <a:p>
            <a:pPr lvl="1"/>
            <a:r>
              <a:rPr lang="en-US" sz="2000" dirty="0"/>
              <a:t>Save Repository In Particular Destination In Your System.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0"/>
          <a:stretch/>
        </p:blipFill>
        <p:spPr>
          <a:xfrm>
            <a:off x="838200" y="2362200"/>
            <a:ext cx="7848600" cy="312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215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b="0" dirty="0"/>
              <a:t>Step:5</a:t>
            </a:r>
          </a:p>
          <a:p>
            <a:pPr lvl="1"/>
            <a:r>
              <a:rPr lang="en-US" sz="2000" dirty="0"/>
              <a:t>Start Downloading Of Repository. You Can See Downloading.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8077200" cy="41125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7016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/>
          </a:bodyPr>
          <a:lstStyle/>
          <a:p>
            <a:r>
              <a:rPr lang="en-US" sz="2000" b="0" dirty="0"/>
              <a:t>Step 6:</a:t>
            </a:r>
          </a:p>
          <a:p>
            <a:pPr lvl="1"/>
            <a:r>
              <a:rPr lang="en-US" sz="2000" b="0" dirty="0"/>
              <a:t>You Can Save Repository In Particular Destination.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36838"/>
            <a:ext cx="6477000" cy="34152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1904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b="0" dirty="0"/>
              <a:t>Step 7:</a:t>
            </a:r>
          </a:p>
          <a:p>
            <a:pPr lvl="1"/>
            <a:r>
              <a:rPr lang="en-US" sz="2000" dirty="0"/>
              <a:t>Extract Repository On Same Location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13038"/>
            <a:ext cx="6858000" cy="368309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307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29600" cy="1447799"/>
          </a:xfrm>
        </p:spPr>
        <p:txBody>
          <a:bodyPr>
            <a:noAutofit/>
          </a:bodyPr>
          <a:lstStyle/>
          <a:p>
            <a:r>
              <a:rPr lang="en-US" sz="2000" b="0" dirty="0"/>
              <a:t>Step 8:</a:t>
            </a:r>
          </a:p>
          <a:p>
            <a:pPr lvl="1"/>
            <a:r>
              <a:rPr lang="en-US" sz="2000" dirty="0"/>
              <a:t>After Extract, the Repository Open lib Folder in Required Folder Of Repository.</a:t>
            </a:r>
          </a:p>
          <a:p>
            <a:pPr lvl="1"/>
            <a:r>
              <a:rPr lang="en-US" sz="2000" b="0" dirty="0"/>
              <a:t>Show All Libraries Of Hibernate.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17" y="2713037"/>
            <a:ext cx="7352566" cy="394291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2448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Configuration Duration 15 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58081"/>
            <a:ext cx="8229600" cy="685800"/>
          </a:xfrm>
        </p:spPr>
        <p:txBody>
          <a:bodyPr>
            <a:noAutofit/>
          </a:bodyPr>
          <a:lstStyle/>
          <a:p>
            <a:r>
              <a:rPr lang="en-US" sz="2000" b="0" dirty="0"/>
              <a:t>Step :1</a:t>
            </a:r>
          </a:p>
          <a:p>
            <a:r>
              <a:rPr lang="en-US" sz="2000" b="0" dirty="0"/>
              <a:t>Create New Java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1"/>
            <a:ext cx="7772400" cy="416236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5366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:2</a:t>
            </a:r>
          </a:p>
          <a:p>
            <a:r>
              <a:rPr lang="en-US" sz="2000" b="0" dirty="0"/>
              <a:t>Give Proper JAVA Project Name And Click On Finish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05050"/>
            <a:ext cx="7620000" cy="407072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9676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:3</a:t>
            </a:r>
          </a:p>
          <a:p>
            <a:r>
              <a:rPr lang="en-US" sz="2000" b="0" dirty="0"/>
              <a:t>You Can See Project Structure Only With JRE Files.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0"/>
            <a:ext cx="7315200" cy="389072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7219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7906012" cy="42579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:4</a:t>
            </a:r>
          </a:p>
          <a:p>
            <a:r>
              <a:rPr lang="en-US" sz="2000" b="0" dirty="0"/>
              <a:t>Now Add Hibernate JAR Files From JAVA BUILD PATH</a:t>
            </a:r>
          </a:p>
        </p:txBody>
      </p:sp>
    </p:spTree>
    <p:extLst>
      <p:ext uri="{BB962C8B-B14F-4D97-AF65-F5344CB8AC3E}">
        <p14:creationId xmlns:p14="http://schemas.microsoft.com/office/powerpoint/2010/main" val="180434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this Module, we will understand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CD064-46BE-426D-9B11-67B92749E76A}"/>
              </a:ext>
            </a:extLst>
          </p:cNvPr>
          <p:cNvSpPr/>
          <p:nvPr/>
        </p:nvSpPr>
        <p:spPr>
          <a:xfrm>
            <a:off x="906780" y="1600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Overview of Hibernate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Environment Setup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Configuration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222420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924800" cy="42483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:5</a:t>
            </a:r>
          </a:p>
          <a:p>
            <a:r>
              <a:rPr lang="en-US" sz="2000" b="0" dirty="0"/>
              <a:t>Click On Library and Click On User Library</a:t>
            </a:r>
          </a:p>
        </p:txBody>
      </p:sp>
    </p:spTree>
    <p:extLst>
      <p:ext uri="{BB962C8B-B14F-4D97-AF65-F5344CB8AC3E}">
        <p14:creationId xmlns:p14="http://schemas.microsoft.com/office/powerpoint/2010/main" val="26416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:6</a:t>
            </a:r>
          </a:p>
          <a:p>
            <a:r>
              <a:rPr lang="en-US" sz="2000" b="0" dirty="0"/>
              <a:t>Click On User Library And Click On New Button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077200" cy="43396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4128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:7</a:t>
            </a:r>
          </a:p>
          <a:p>
            <a:r>
              <a:rPr lang="en-US" sz="2000" b="0" dirty="0"/>
              <a:t>Give Proper Name Of User Library and Click On 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52649"/>
            <a:ext cx="7162800" cy="38780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8469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:8</a:t>
            </a:r>
          </a:p>
          <a:p>
            <a:r>
              <a:rPr lang="en-US" sz="2000" b="0" dirty="0"/>
              <a:t>Select All JAR Files Of Repository From Repository 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8400"/>
            <a:ext cx="7162800" cy="386748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7095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:9</a:t>
            </a:r>
          </a:p>
          <a:p>
            <a:r>
              <a:rPr lang="en-US" sz="2000" b="0" dirty="0"/>
              <a:t>Open All JAR Files and Apply in Your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71699"/>
            <a:ext cx="8305800" cy="444235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3742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:10</a:t>
            </a:r>
          </a:p>
          <a:p>
            <a:r>
              <a:rPr lang="en-US" sz="2000" b="0" dirty="0"/>
              <a:t>Now You Can See Updated Your Project Structure Added With Hibernate JAR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37617"/>
            <a:ext cx="7543800" cy="406204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0368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000" b="0" dirty="0"/>
              <a:t>Step:1:</a:t>
            </a:r>
            <a:r>
              <a:rPr lang="en-US" sz="2000" dirty="0"/>
              <a:t>Include Database Driver In Project</a:t>
            </a:r>
            <a:endParaRPr lang="en-US" sz="2000" b="0" dirty="0"/>
          </a:p>
          <a:p>
            <a:pPr lvl="1"/>
            <a:r>
              <a:rPr lang="en-US" sz="2000" dirty="0"/>
              <a:t>Download MySQL Database and Installing MYSQL Database.</a:t>
            </a:r>
          </a:p>
          <a:p>
            <a:pPr lvl="1"/>
            <a:r>
              <a:rPr lang="en-US" sz="2000" dirty="0"/>
              <a:t>My SQL Provide Graphical User Interface For Database.</a:t>
            </a:r>
          </a:p>
          <a:p>
            <a:pPr lvl="1"/>
            <a:r>
              <a:rPr lang="en-US" sz="2000" dirty="0"/>
              <a:t>Two Ways To Install My SQL:</a:t>
            </a:r>
          </a:p>
          <a:p>
            <a:pPr lvl="2"/>
            <a:r>
              <a:rPr lang="en-US" sz="2000" dirty="0"/>
              <a:t>MySQL Database From Website</a:t>
            </a:r>
          </a:p>
          <a:p>
            <a:pPr lvl="2"/>
            <a:r>
              <a:rPr lang="en-US" sz="2000" dirty="0"/>
              <a:t>Use XAMP SERVER.</a:t>
            </a:r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000" b="0" dirty="0"/>
              <a:t>Step:2:  Easy Way To Use XAMPP For MYSQL </a:t>
            </a:r>
            <a:r>
              <a:rPr lang="en-US" sz="2000" b="0" dirty="0" err="1"/>
              <a:t>Databse</a:t>
            </a:r>
            <a:r>
              <a:rPr lang="en-US" sz="2000" b="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6323" y="914400"/>
            <a:ext cx="18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Duration:10 </a:t>
            </a:r>
            <a:r>
              <a:rPr lang="en-US" b="1" dirty="0" err="1">
                <a:solidFill>
                  <a:srgbClr val="C00000"/>
                </a:solidFill>
              </a:rPr>
              <a:t>Mins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6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MYSQL Duration: 15 min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Installing MYSQL Using WAMP</a:t>
            </a: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Step 1:Go To  </a:t>
            </a:r>
            <a:r>
              <a:rPr lang="en-US" sz="2000" b="0" dirty="0">
                <a:hlinkClick r:id="rId2"/>
              </a:rPr>
              <a:t>http://www.wampserver.com/en/</a:t>
            </a:r>
            <a:r>
              <a:rPr lang="en-US" sz="2000" b="0" dirty="0"/>
              <a:t>    site.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599"/>
            <a:ext cx="8686800" cy="446113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3246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2</a:t>
            </a:r>
          </a:p>
          <a:p>
            <a:r>
              <a:rPr lang="en-US" sz="2000" b="0" dirty="0"/>
              <a:t>Click On WAMPSERVER.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62200"/>
            <a:ext cx="7696200" cy="395836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8708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3</a:t>
            </a:r>
          </a:p>
          <a:p>
            <a:r>
              <a:rPr lang="en-US" sz="2000" b="0" dirty="0"/>
              <a:t>	You Can See This Dialogue And Click On Download Directly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7543800" cy="384098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6550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IN" sz="1800" dirty="0"/>
              <a:t>Hibernate is an Object-Relational Mapping (ORM) option for JAVA. It is created by Gavin King in 2001. It is an open source persistent framework and a powerful, high performance Object-Relational Persistence and Query service for any Java Application.</a:t>
            </a:r>
          </a:p>
          <a:p>
            <a:r>
              <a:rPr lang="en-IN" sz="1800" dirty="0"/>
              <a:t>Hibernate itself maps Java classes to database tables and from </a:t>
            </a:r>
            <a:r>
              <a:rPr lang="en-IN" sz="1800"/>
              <a:t>Java to </a:t>
            </a:r>
            <a:r>
              <a:rPr lang="en-IN" sz="1800" dirty="0"/>
              <a:t>SQL data types .This relieves the developer from majority of common data persistence related programming tasks.</a:t>
            </a:r>
          </a:p>
          <a:p>
            <a:r>
              <a:rPr lang="en-IN" sz="1800" dirty="0"/>
              <a:t>Hibernate falls between traditional Java objects &amp; database server to handle all the tasks in persisting those objects based on the appropriate O/R mechanisms and patterns.</a:t>
            </a:r>
          </a:p>
          <a:p>
            <a:r>
              <a:rPr lang="en-US" sz="1800" dirty="0"/>
              <a:t>The ORM Framework simplifies to store data from object instance in memory to persistent data store and load them back into same object structure.</a:t>
            </a:r>
          </a:p>
          <a:p>
            <a:r>
              <a:rPr lang="en-US" sz="1800" dirty="0"/>
              <a:t>It is also JPA provider which implement mapping of JAVA objects to relational database.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22420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4</a:t>
            </a:r>
          </a:p>
          <a:p>
            <a:r>
              <a:rPr lang="en-US" sz="2000" b="0" dirty="0"/>
              <a:t>	Download Latest Version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75717"/>
            <a:ext cx="7467600" cy="386783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3268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6</a:t>
            </a:r>
          </a:p>
          <a:p>
            <a:pPr marL="0" indent="0">
              <a:buNone/>
            </a:pPr>
            <a:r>
              <a:rPr lang="en-US" sz="2000" b="0" dirty="0"/>
              <a:t>	Download Start In Few Seconds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75717"/>
            <a:ext cx="7391400" cy="376358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9930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7</a:t>
            </a:r>
          </a:p>
          <a:p>
            <a:pPr marL="0" indent="0">
              <a:buNone/>
            </a:pPr>
            <a:r>
              <a:rPr lang="en-US" sz="2000" b="0" dirty="0"/>
              <a:t>	Save Downloaded File In Particular 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599"/>
            <a:ext cx="7620000" cy="390211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8792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8</a:t>
            </a:r>
          </a:p>
          <a:p>
            <a:pPr marL="0" indent="0">
              <a:buNone/>
            </a:pPr>
            <a:r>
              <a:rPr lang="en-US" sz="2000" b="0" dirty="0"/>
              <a:t>	You Can See Downloaded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56667"/>
            <a:ext cx="7162800" cy="367847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3660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9</a:t>
            </a:r>
          </a:p>
          <a:p>
            <a:pPr marL="0" indent="0">
              <a:buNone/>
            </a:pPr>
            <a:r>
              <a:rPr lang="en-US" sz="2000" b="0" dirty="0"/>
              <a:t>	Open Location In Your System Where </a:t>
            </a:r>
            <a:r>
              <a:rPr lang="en-US" sz="2000" b="0" dirty="0" err="1"/>
              <a:t>Wamp</a:t>
            </a:r>
            <a:r>
              <a:rPr lang="en-US" sz="2000" b="0" dirty="0"/>
              <a:t> Download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599"/>
            <a:ext cx="7543800" cy="40399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5528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10</a:t>
            </a:r>
          </a:p>
          <a:p>
            <a:r>
              <a:rPr lang="en-US" sz="2000" b="0" dirty="0"/>
              <a:t>	Double Click On Software. It Show Following Dialogue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362200"/>
            <a:ext cx="7391400" cy="395290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02504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11</a:t>
            </a:r>
          </a:p>
          <a:p>
            <a:r>
              <a:rPr lang="en-US" sz="2000" b="0" dirty="0"/>
              <a:t>	Click On OK Button And Start Installing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617"/>
            <a:ext cx="7162800" cy="383815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308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12</a:t>
            </a:r>
          </a:p>
          <a:p>
            <a:r>
              <a:rPr lang="en-US" sz="2000" b="0" dirty="0"/>
              <a:t>	Accept License Agreement And Click On Next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6400800" cy="347322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86086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13</a:t>
            </a:r>
          </a:p>
          <a:p>
            <a:r>
              <a:rPr lang="en-US" sz="2000" b="0" dirty="0"/>
              <a:t>	Installation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7696200" cy="415594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9485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14</a:t>
            </a:r>
          </a:p>
          <a:p>
            <a:pPr marL="0" indent="0">
              <a:buNone/>
            </a:pPr>
            <a:r>
              <a:rPr lang="en-US" sz="2000" b="0" dirty="0"/>
              <a:t>	Click On Finish Button When Installation Complete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7269" r="27083" b="19408"/>
          <a:stretch/>
        </p:blipFill>
        <p:spPr>
          <a:xfrm>
            <a:off x="2819400" y="2362200"/>
            <a:ext cx="32766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439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Hibernate 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sz="2900" dirty="0"/>
              <a:t>Benefits of using Hibernate:</a:t>
            </a:r>
          </a:p>
          <a:p>
            <a:pPr marL="0" indent="0">
              <a:buNone/>
            </a:pPr>
            <a:endParaRPr lang="en-IN" sz="2900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Hibernate takes care of mapping Java classes to database tables using XML files This is possible without writing any line of code.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It does not require an application server to operate.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Developers are provided with simple APIs for storing and retrieving Java objects directly to and from the database.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In case of database change, then only the XML file properties needs to be updated.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It provides a way to work around familiar Java Objects.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Manipulates Complex associations of objects of your database.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Minimizes database access with smart fetching strategies.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Provides simple querying of data.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Supported Databases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Hibernate supports almost all the major RDBMS. Following is a list of few of the database engines supported by Hibernate −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HSQL Database Engine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DB2/NT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PostgreSQL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 err="1"/>
              <a:t>FrontBase</a:t>
            </a:r>
            <a:endParaRPr lang="en-IN" sz="2700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Oracle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Microsoft SQL Server Database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Sybase SQL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Informix Dynamic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Supported Technologies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Hibernate supports a variety of other technologies, including −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 err="1"/>
              <a:t>XDoclet</a:t>
            </a:r>
            <a:r>
              <a:rPr lang="en-IN" sz="2700" b="0" dirty="0"/>
              <a:t> Spring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J2EE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Eclipse plug-ins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Maven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b="0" dirty="0"/>
          </a:p>
          <a:p>
            <a:pPr marL="0" indent="0">
              <a:buNone/>
            </a:pPr>
            <a:br>
              <a:rPr lang="en-IN" sz="1800" dirty="0"/>
            </a:b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679979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12192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15 Add </a:t>
            </a:r>
            <a:r>
              <a:rPr lang="en-US" sz="2000" b="0" dirty="0" err="1"/>
              <a:t>MySQLConnector</a:t>
            </a:r>
            <a:r>
              <a:rPr lang="en-US" sz="2000" b="0" dirty="0"/>
              <a:t> JAR File</a:t>
            </a:r>
          </a:p>
          <a:p>
            <a:r>
              <a:rPr lang="en-US" sz="2000" b="0" dirty="0"/>
              <a:t>	After Installation Of WAMMP And MySQL Download </a:t>
            </a:r>
            <a:r>
              <a:rPr lang="en-US" sz="2000" b="0" dirty="0" err="1"/>
              <a:t>MySQLConnector</a:t>
            </a:r>
            <a:r>
              <a:rPr lang="en-US" sz="2000" b="0" dirty="0"/>
              <a:t> Jar File.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6" y="2438400"/>
            <a:ext cx="8031587" cy="415406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32759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12192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16</a:t>
            </a:r>
          </a:p>
          <a:p>
            <a:r>
              <a:rPr lang="en-US" sz="2000" b="0" dirty="0"/>
              <a:t>	Right Click On Project and MY SQL CONNECTOR Jar File From Build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00" y="2514600"/>
            <a:ext cx="7643000" cy="40650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4573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990600"/>
          </a:xfrm>
        </p:spPr>
        <p:txBody>
          <a:bodyPr>
            <a:noAutofit/>
          </a:bodyPr>
          <a:lstStyle/>
          <a:p>
            <a:r>
              <a:rPr lang="en-US" sz="2000" b="0" dirty="0"/>
              <a:t>Step : 17</a:t>
            </a:r>
          </a:p>
          <a:p>
            <a:pPr marL="0" indent="0">
              <a:buNone/>
            </a:pPr>
            <a:r>
              <a:rPr lang="en-US" sz="2000" b="0" dirty="0"/>
              <a:t>	Jar File Is Added in Project Referenced Library Folder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80" y="2209800"/>
            <a:ext cx="7496020" cy="401435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6890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54497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Session is the main runtime interface between a Java application and Hibernate and the central API class abstracting the notion of a persistence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lifecycle of a Session is bounded by the beginning and end of a logical transaction.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454826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main function of the Session is to furnish create, read and delete operations for instances of mapped entity classes. Instances may exist in one of three state</a:t>
            </a:r>
          </a:p>
          <a:p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u="sng" dirty="0"/>
              <a:t>transient: never persistent, not associated with any Session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3668896"/>
            <a:ext cx="8534400" cy="2667000"/>
          </a:xfrm>
        </p:spPr>
        <p:txBody>
          <a:bodyPr>
            <a:noAutofit/>
          </a:bodyPr>
          <a:lstStyle/>
          <a:p>
            <a:r>
              <a:rPr lang="en-US" sz="1800" b="0" dirty="0"/>
              <a:t>An object which is not defined with session is called Transient Object State.</a:t>
            </a:r>
          </a:p>
          <a:p>
            <a:r>
              <a:rPr lang="en-US" sz="1800" b="0" dirty="0"/>
              <a:t>No Any Row defined in database is Transient Object State	</a:t>
            </a:r>
          </a:p>
          <a:p>
            <a:r>
              <a:rPr lang="en-US" sz="1800" b="0" dirty="0"/>
              <a:t>It is Garbage Collector No Other Object Refer To It.</a:t>
            </a:r>
          </a:p>
          <a:p>
            <a:r>
              <a:rPr lang="en-US" sz="1800" b="0" dirty="0"/>
              <a:t>It is created with new() Operator.</a:t>
            </a:r>
          </a:p>
          <a:p>
            <a:r>
              <a:rPr lang="en-US" sz="1800" b="0" dirty="0"/>
              <a:t>When Object defined in Transient Object State there is no defined any identifier.</a:t>
            </a:r>
          </a:p>
          <a:p>
            <a:pPr marL="0" indent="0">
              <a:buNone/>
            </a:pPr>
            <a:r>
              <a:rPr lang="en-US" sz="1800" b="0" dirty="0"/>
              <a:t>	Example:</a:t>
            </a:r>
          </a:p>
          <a:p>
            <a:pPr marL="0" indent="0">
              <a:buNone/>
            </a:pPr>
            <a:r>
              <a:rPr lang="en-US" sz="1800" b="0" dirty="0"/>
              <a:t>		Employee </a:t>
            </a:r>
            <a:r>
              <a:rPr lang="en-US" sz="1800" b="0" dirty="0" err="1"/>
              <a:t>emp</a:t>
            </a:r>
            <a:r>
              <a:rPr lang="en-US" sz="1800" b="0" dirty="0"/>
              <a:t> = new Employee();</a:t>
            </a:r>
          </a:p>
          <a:p>
            <a:pPr marL="0" indent="0">
              <a:buNone/>
            </a:pPr>
            <a:r>
              <a:rPr lang="en-US" sz="1800" b="0" dirty="0"/>
              <a:t>		</a:t>
            </a:r>
            <a:r>
              <a:rPr lang="en-US" sz="1800" b="0" dirty="0" err="1"/>
              <a:t>emp.setName</a:t>
            </a:r>
            <a:r>
              <a:rPr lang="en-US" sz="1800" b="0" dirty="0"/>
              <a:t>("Ravi Raj");</a:t>
            </a:r>
          </a:p>
          <a:p>
            <a:pPr marL="0" indent="0">
              <a:buNone/>
            </a:pPr>
            <a:r>
              <a:rPr lang="en-US" sz="1800" b="0" dirty="0"/>
              <a:t>		// here </a:t>
            </a:r>
            <a:r>
              <a:rPr lang="en-US" sz="1800" b="0" dirty="0" err="1"/>
              <a:t>emp</a:t>
            </a:r>
            <a:r>
              <a:rPr lang="en-US" sz="1800" b="0" dirty="0"/>
              <a:t> object is in a transient state</a:t>
            </a:r>
          </a:p>
        </p:txBody>
      </p:sp>
    </p:spTree>
    <p:extLst>
      <p:ext uri="{BB962C8B-B14F-4D97-AF65-F5344CB8AC3E}">
        <p14:creationId xmlns:p14="http://schemas.microsoft.com/office/powerpoint/2010/main" val="14527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944" y="1676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Persistent Object State: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351644" y="2133600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When` Object is defined with Session called  Persistent Object State.</a:t>
            </a:r>
          </a:p>
          <a:p>
            <a:r>
              <a:rPr lang="en-US" dirty="0"/>
              <a:t>It represent all row of database with their identifier.</a:t>
            </a:r>
          </a:p>
          <a:p>
            <a:r>
              <a:rPr lang="en-US" dirty="0"/>
              <a:t>	Long id = (Long) 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emp</a:t>
            </a:r>
            <a:r>
              <a:rPr lang="en-US" dirty="0"/>
              <a:t>);</a:t>
            </a:r>
          </a:p>
          <a:p>
            <a:r>
              <a:rPr lang="en-US" dirty="0"/>
              <a:t>	// </a:t>
            </a:r>
            <a:r>
              <a:rPr lang="en-US" dirty="0" err="1"/>
              <a:t>emp</a:t>
            </a:r>
            <a:r>
              <a:rPr lang="en-US" dirty="0"/>
              <a:t> object is now in a persistent state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8500" y="3581400"/>
            <a:ext cx="5424487" cy="28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0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4478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Detached Object State: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2057400"/>
            <a:ext cx="8763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Object just removed from Session called Detached Object State.</a:t>
            </a:r>
          </a:p>
          <a:p>
            <a:r>
              <a:rPr lang="en-US" dirty="0"/>
              <a:t>When object define with this state it has also defined identifier but not perform any operation.</a:t>
            </a:r>
          </a:p>
          <a:p>
            <a:r>
              <a:rPr lang="en-US" dirty="0"/>
              <a:t>If any changes are made in this state it will not saved.</a:t>
            </a:r>
          </a:p>
          <a:p>
            <a:r>
              <a:rPr lang="en-US" dirty="0"/>
              <a:t>	Example:</a:t>
            </a:r>
          </a:p>
          <a:p>
            <a:r>
              <a:rPr lang="en-US" dirty="0"/>
              <a:t>		</a:t>
            </a:r>
            <a:r>
              <a:rPr lang="en-US" dirty="0" err="1"/>
              <a:t>session.close</a:t>
            </a:r>
            <a:r>
              <a:rPr lang="en-US" dirty="0"/>
              <a:t>();</a:t>
            </a:r>
          </a:p>
          <a:p>
            <a:r>
              <a:rPr lang="en-US" dirty="0"/>
              <a:t>		//object in detached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14600" y="4544437"/>
            <a:ext cx="5038725" cy="23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3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857C9A-1E1F-430C-A08C-1E138E890C1D}"/>
              </a:ext>
            </a:extLst>
          </p:cNvPr>
          <p:cNvSpPr/>
          <p:nvPr/>
        </p:nvSpPr>
        <p:spPr>
          <a:xfrm flipH="1">
            <a:off x="6400800" y="2160190"/>
            <a:ext cx="1706881" cy="556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Removed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306696-AA95-4412-9F57-0860DA354B7A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5854025" y="3346109"/>
            <a:ext cx="10649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72996E-F48D-4894-BEE8-B0D6DBD885DC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5745480" y="1321991"/>
            <a:ext cx="134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1ED54-BF5D-432F-B398-B503DDA358AD}"/>
              </a:ext>
            </a:extLst>
          </p:cNvPr>
          <p:cNvCxnSpPr>
            <a:stCxn id="6" idx="1"/>
          </p:cNvCxnSpPr>
          <p:nvPr/>
        </p:nvCxnSpPr>
        <p:spPr>
          <a:xfrm flipV="1">
            <a:off x="5897880" y="5370228"/>
            <a:ext cx="14173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D29CECF-F64B-48FB-A2E4-234B8C17B0EF}"/>
              </a:ext>
            </a:extLst>
          </p:cNvPr>
          <p:cNvSpPr/>
          <p:nvPr/>
        </p:nvSpPr>
        <p:spPr>
          <a:xfrm>
            <a:off x="7086600" y="3886200"/>
            <a:ext cx="457197" cy="457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9C855E-F906-48AB-8106-D272E19ABE64}"/>
              </a:ext>
            </a:extLst>
          </p:cNvPr>
          <p:cNvCxnSpPr>
            <a:stCxn id="30" idx="4"/>
          </p:cNvCxnSpPr>
          <p:nvPr/>
        </p:nvCxnSpPr>
        <p:spPr>
          <a:xfrm flipH="1">
            <a:off x="1283759" y="1555409"/>
            <a:ext cx="1" cy="195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6ACCF4-0DF0-404F-8C0B-480F06FE61E7}"/>
              </a:ext>
            </a:extLst>
          </p:cNvPr>
          <p:cNvGrpSpPr/>
          <p:nvPr/>
        </p:nvGrpSpPr>
        <p:grpSpPr>
          <a:xfrm>
            <a:off x="1027970" y="952658"/>
            <a:ext cx="8180622" cy="4793630"/>
            <a:chOff x="1027970" y="952658"/>
            <a:chExt cx="8180622" cy="4793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7F2835-7F87-4C72-B16C-E1EB5AE1A9FF}"/>
                </a:ext>
              </a:extLst>
            </p:cNvPr>
            <p:cNvCxnSpPr>
              <a:stCxn id="3" idx="2"/>
            </p:cNvCxnSpPr>
            <p:nvPr/>
          </p:nvCxnSpPr>
          <p:spPr>
            <a:xfrm>
              <a:off x="4892039" y="1600200"/>
              <a:ext cx="0" cy="146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62C53B-6A6D-426E-B0AE-E251660F32AC}"/>
                </a:ext>
              </a:extLst>
            </p:cNvPr>
            <p:cNvSpPr txBox="1"/>
            <p:nvPr/>
          </p:nvSpPr>
          <p:spPr>
            <a:xfrm>
              <a:off x="3847316" y="4077720"/>
              <a:ext cx="8034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evict()</a:t>
              </a:r>
            </a:p>
            <a:p>
              <a:r>
                <a:rPr lang="en-IN" dirty="0"/>
                <a:t>clear()</a:t>
              </a:r>
            </a:p>
            <a:p>
              <a:r>
                <a:rPr lang="en-IN" dirty="0"/>
                <a:t>close()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147F0E6-EDA2-482B-9A06-EB017D16A1CB}"/>
                </a:ext>
              </a:extLst>
            </p:cNvPr>
            <p:cNvSpPr/>
            <p:nvPr/>
          </p:nvSpPr>
          <p:spPr>
            <a:xfrm flipH="1">
              <a:off x="4038599" y="1043781"/>
              <a:ext cx="1706881" cy="556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Transient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E9DF70-C56B-4D30-A2D6-5A64A3C0E576}"/>
                </a:ext>
              </a:extLst>
            </p:cNvPr>
            <p:cNvSpPr/>
            <p:nvPr/>
          </p:nvSpPr>
          <p:spPr>
            <a:xfrm flipH="1">
              <a:off x="4147144" y="3067900"/>
              <a:ext cx="1706881" cy="556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Persistent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E8AEA-229C-41E7-A936-C71D1CF28B36}"/>
                </a:ext>
              </a:extLst>
            </p:cNvPr>
            <p:cNvSpPr/>
            <p:nvPr/>
          </p:nvSpPr>
          <p:spPr>
            <a:xfrm flipH="1">
              <a:off x="4190999" y="5092019"/>
              <a:ext cx="1706881" cy="556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Detached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A3FB43-43A1-4E89-A563-CA8A8A379CD9}"/>
                </a:ext>
              </a:extLst>
            </p:cNvPr>
            <p:cNvCxnSpPr/>
            <p:nvPr/>
          </p:nvCxnSpPr>
          <p:spPr>
            <a:xfrm>
              <a:off x="4724400" y="3624319"/>
              <a:ext cx="0" cy="146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DDFBC0-C954-4F5C-9BE8-79CEBCBBDCC6}"/>
                </a:ext>
              </a:extLst>
            </p:cNvPr>
            <p:cNvCxnSpPr/>
            <p:nvPr/>
          </p:nvCxnSpPr>
          <p:spPr>
            <a:xfrm flipV="1">
              <a:off x="5410200" y="3624319"/>
              <a:ext cx="0" cy="146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60A4014-3B3B-40CD-BCB8-C6EA80970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716609"/>
              <a:ext cx="0" cy="629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3C8054-56D5-4CB4-970E-608108FC160C}"/>
                </a:ext>
              </a:extLst>
            </p:cNvPr>
            <p:cNvCxnSpPr/>
            <p:nvPr/>
          </p:nvCxnSpPr>
          <p:spPr>
            <a:xfrm>
              <a:off x="7086600" y="1321990"/>
              <a:ext cx="0" cy="83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643442-BDFE-406F-9982-621BED320773}"/>
                </a:ext>
              </a:extLst>
            </p:cNvPr>
            <p:cNvCxnSpPr/>
            <p:nvPr/>
          </p:nvCxnSpPr>
          <p:spPr>
            <a:xfrm flipV="1">
              <a:off x="7315200" y="4358169"/>
              <a:ext cx="0" cy="101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315AA2-FED3-4737-8E12-694C8A4D8F7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315198" y="2716608"/>
              <a:ext cx="1" cy="1169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066727-7A2F-42CF-84D7-77EE5DF27DC9}"/>
                </a:ext>
              </a:extLst>
            </p:cNvPr>
            <p:cNvSpPr/>
            <p:nvPr/>
          </p:nvSpPr>
          <p:spPr>
            <a:xfrm>
              <a:off x="1027970" y="1088571"/>
              <a:ext cx="511579" cy="4668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4FF6B1-B57F-4B2E-A010-AD6B55767511}"/>
                </a:ext>
              </a:extLst>
            </p:cNvPr>
            <p:cNvCxnSpPr>
              <a:stCxn id="30" idx="6"/>
            </p:cNvCxnSpPr>
            <p:nvPr/>
          </p:nvCxnSpPr>
          <p:spPr>
            <a:xfrm>
              <a:off x="1539549" y="1321990"/>
              <a:ext cx="2514600" cy="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7A6BCB-B12A-4C92-A729-A71B725CBA90}"/>
                </a:ext>
              </a:extLst>
            </p:cNvPr>
            <p:cNvCxnSpPr/>
            <p:nvPr/>
          </p:nvCxnSpPr>
          <p:spPr>
            <a:xfrm>
              <a:off x="1283759" y="3505200"/>
              <a:ext cx="2815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12CA8E-8AEA-4168-B663-7C9553D84388}"/>
                </a:ext>
              </a:extLst>
            </p:cNvPr>
            <p:cNvSpPr txBox="1"/>
            <p:nvPr/>
          </p:nvSpPr>
          <p:spPr>
            <a:xfrm>
              <a:off x="5745479" y="998923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Garbage collection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1F4F80-5ADB-4F61-B10E-0CCBF3CC6469}"/>
                </a:ext>
              </a:extLst>
            </p:cNvPr>
            <p:cNvSpPr txBox="1"/>
            <p:nvPr/>
          </p:nvSpPr>
          <p:spPr>
            <a:xfrm>
              <a:off x="1624096" y="952658"/>
              <a:ext cx="2017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New object created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7B5708-B09B-4BB1-982B-5190B5B21E9B}"/>
                </a:ext>
              </a:extLst>
            </p:cNvPr>
            <p:cNvSpPr txBox="1"/>
            <p:nvPr/>
          </p:nvSpPr>
          <p:spPr>
            <a:xfrm>
              <a:off x="7269279" y="3159821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Garbage collection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32860F-88AF-41FB-A8E2-434B15860C59}"/>
                </a:ext>
              </a:extLst>
            </p:cNvPr>
            <p:cNvSpPr txBox="1"/>
            <p:nvPr/>
          </p:nvSpPr>
          <p:spPr>
            <a:xfrm>
              <a:off x="5329966" y="4067531"/>
              <a:ext cx="16615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update()</a:t>
              </a:r>
            </a:p>
            <a:p>
              <a:r>
                <a:rPr lang="en-IN" dirty="0"/>
                <a:t>merge()</a:t>
              </a:r>
            </a:p>
            <a:p>
              <a:r>
                <a:rPr lang="en-IN" dirty="0" err="1"/>
                <a:t>saveOrUpdate</a:t>
              </a:r>
              <a:r>
                <a:rPr lang="en-IN" dirty="0"/>
                <a:t>()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D4ECBD-1D14-4504-9034-78E5DD66C606}"/>
                </a:ext>
              </a:extLst>
            </p:cNvPr>
            <p:cNvSpPr txBox="1"/>
            <p:nvPr/>
          </p:nvSpPr>
          <p:spPr>
            <a:xfrm>
              <a:off x="4853574" y="1829820"/>
              <a:ext cx="1661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save()</a:t>
              </a:r>
            </a:p>
            <a:p>
              <a:r>
                <a:rPr lang="en-IN" dirty="0" err="1"/>
                <a:t>saveOrUpdate</a:t>
              </a:r>
              <a:r>
                <a:rPr lang="en-IN" dirty="0"/>
                <a:t>()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B4EB06-B471-4BF9-A8A3-A8B91F28B830}"/>
                </a:ext>
              </a:extLst>
            </p:cNvPr>
            <p:cNvSpPr/>
            <p:nvPr/>
          </p:nvSpPr>
          <p:spPr>
            <a:xfrm>
              <a:off x="5854025" y="3310471"/>
              <a:ext cx="919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delete()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7AC156-18FA-44B3-BC2C-05664672BC6F}"/>
                </a:ext>
              </a:extLst>
            </p:cNvPr>
            <p:cNvSpPr txBox="1"/>
            <p:nvPr/>
          </p:nvSpPr>
          <p:spPr>
            <a:xfrm>
              <a:off x="5897880" y="5376956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Garbage collection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336F2E-AD71-47C9-985C-DB35EBB4F482}"/>
                </a:ext>
              </a:extLst>
            </p:cNvPr>
            <p:cNvSpPr txBox="1"/>
            <p:nvPr/>
          </p:nvSpPr>
          <p:spPr>
            <a:xfrm>
              <a:off x="1300029" y="1515069"/>
              <a:ext cx="10318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get()</a:t>
              </a:r>
            </a:p>
            <a:p>
              <a:r>
                <a:rPr lang="en-IN" dirty="0"/>
                <a:t>load()</a:t>
              </a:r>
            </a:p>
            <a:p>
              <a:r>
                <a:rPr lang="en-IN" dirty="0"/>
                <a:t>iterate()</a:t>
              </a:r>
            </a:p>
            <a:p>
              <a:r>
                <a:rPr lang="en-IN" dirty="0"/>
                <a:t>find() etc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01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Session Duration 20 min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5584"/>
              </p:ext>
            </p:extLst>
          </p:nvPr>
        </p:nvGraphicFramePr>
        <p:xfrm>
          <a:off x="110490" y="864870"/>
          <a:ext cx="8839200" cy="58407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318048973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544395962"/>
                    </a:ext>
                  </a:extLst>
                </a:gridCol>
              </a:tblGrid>
              <a:tr h="5840730">
                <a:tc>
                  <a:txBody>
                    <a:bodyPr/>
                    <a:lstStyle/>
                    <a:p>
                      <a:r>
                        <a:rPr lang="en-US" sz="1600" dirty="0"/>
                        <a:t>import </a:t>
                      </a:r>
                      <a:r>
                        <a:rPr lang="en-US" sz="1600" dirty="0" err="1"/>
                        <a:t>org.hibernate.Session</a:t>
                      </a:r>
                      <a:r>
                        <a:rPr lang="en-US" sz="1600" dirty="0"/>
                        <a:t>;</a:t>
                      </a:r>
                    </a:p>
                    <a:p>
                      <a:r>
                        <a:rPr lang="en-US" sz="1600" dirty="0"/>
                        <a:t>import </a:t>
                      </a:r>
                      <a:r>
                        <a:rPr lang="en-US" sz="1600" dirty="0" err="1"/>
                        <a:t>org.hibernate.Transaction</a:t>
                      </a:r>
                      <a:r>
                        <a:rPr lang="en-US" sz="1600" dirty="0"/>
                        <a:t>;</a:t>
                      </a:r>
                    </a:p>
                    <a:p>
                      <a:r>
                        <a:rPr lang="en-US" sz="1600" dirty="0"/>
                        <a:t>import </a:t>
                      </a:r>
                      <a:r>
                        <a:rPr lang="en-US" sz="1600" dirty="0" err="1"/>
                        <a:t>org.hibernate.cfg.Configuration</a:t>
                      </a:r>
                      <a:r>
                        <a:rPr lang="en-US" sz="1600" dirty="0"/>
                        <a:t>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import </a:t>
                      </a:r>
                      <a:r>
                        <a:rPr lang="en-US" sz="1600" dirty="0" err="1"/>
                        <a:t>com.hibernate.model.Employee</a:t>
                      </a:r>
                      <a:r>
                        <a:rPr lang="en-US" sz="1600" dirty="0"/>
                        <a:t>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public class </a:t>
                      </a:r>
                      <a:r>
                        <a:rPr lang="en-US" sz="1600" dirty="0" err="1"/>
                        <a:t>ObjectLifecycle</a:t>
                      </a:r>
                      <a:r>
                        <a:rPr lang="en-US" sz="1600" dirty="0"/>
                        <a:t> {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public static void main(String[] </a:t>
                      </a:r>
                      <a:r>
                        <a:rPr lang="en-US" sz="1600" dirty="0" err="1"/>
                        <a:t>args</a:t>
                      </a:r>
                      <a:r>
                        <a:rPr lang="en-US" sz="1600" dirty="0"/>
                        <a:t>) {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    // '</a:t>
                      </a:r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' object is in 'TRANSIENT' state.</a:t>
                      </a:r>
                    </a:p>
                    <a:p>
                      <a:r>
                        <a:rPr lang="en-US" sz="1600" dirty="0"/>
                        <a:t>        Employee </a:t>
                      </a:r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 = new Employee();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emp.setName</a:t>
                      </a:r>
                      <a:r>
                        <a:rPr lang="en-US" sz="1600" dirty="0"/>
                        <a:t>("Patrick");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emp.setDesignation</a:t>
                      </a:r>
                      <a:r>
                        <a:rPr lang="en-US" sz="1600" dirty="0"/>
                        <a:t>("Sr. Manager");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emp.setDepartment</a:t>
                      </a:r>
                      <a:r>
                        <a:rPr lang="en-US" sz="1600" dirty="0"/>
                        <a:t>("Human Resource");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    // Creating the </a:t>
                      </a:r>
                      <a:r>
                        <a:rPr lang="en-US" sz="1600" dirty="0" err="1"/>
                        <a:t>config</a:t>
                      </a:r>
                      <a:r>
                        <a:rPr lang="en-US" sz="1600" dirty="0"/>
                        <a:t> instance &amp; passing the hibernate </a:t>
                      </a:r>
                      <a:r>
                        <a:rPr lang="en-US" sz="1600" dirty="0" err="1"/>
                        <a:t>config</a:t>
                      </a:r>
                      <a:r>
                        <a:rPr lang="en-US" sz="1600" dirty="0"/>
                        <a:t> file.</a:t>
                      </a:r>
                    </a:p>
                    <a:p>
                      <a:r>
                        <a:rPr lang="en-US" sz="1600" dirty="0"/>
                        <a:t>        Configuration </a:t>
                      </a:r>
                      <a:r>
                        <a:rPr lang="en-US" sz="1600" dirty="0" err="1"/>
                        <a:t>config</a:t>
                      </a:r>
                      <a:r>
                        <a:rPr lang="en-US" sz="1600" dirty="0"/>
                        <a:t> = new Configuration();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config.configure</a:t>
                      </a:r>
                      <a:r>
                        <a:rPr lang="en-US" sz="1600" dirty="0"/>
                        <a:t>("hibernate.cfg.xml");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        // Session object to start the </a:t>
                      </a:r>
                      <a:r>
                        <a:rPr lang="en-US" sz="1600" dirty="0" err="1"/>
                        <a:t>db</a:t>
                      </a:r>
                      <a:r>
                        <a:rPr lang="en-US" sz="1600" dirty="0"/>
                        <a:t> transaction.</a:t>
                      </a:r>
                    </a:p>
                    <a:p>
                      <a:r>
                        <a:rPr lang="en-US" sz="1600" dirty="0"/>
                        <a:t>        Session s = </a:t>
                      </a:r>
                      <a:r>
                        <a:rPr lang="en-US" sz="1600" dirty="0" err="1"/>
                        <a:t>config.buildSessionFactory</a:t>
                      </a:r>
                      <a:r>
                        <a:rPr lang="en-US" sz="1600" dirty="0"/>
                        <a:t>().</a:t>
                      </a:r>
                      <a:r>
                        <a:rPr lang="en-US" sz="1600" dirty="0" err="1"/>
                        <a:t>openSession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    // Transaction object to begin the </a:t>
                      </a:r>
                      <a:r>
                        <a:rPr lang="en-US" sz="1600" dirty="0" err="1"/>
                        <a:t>db</a:t>
                      </a:r>
                      <a:r>
                        <a:rPr lang="en-US" sz="1600" dirty="0"/>
                        <a:t> transaction.</a:t>
                      </a:r>
                    </a:p>
                    <a:p>
                      <a:r>
                        <a:rPr lang="en-US" sz="1600" dirty="0"/>
                        <a:t>        Transaction t = </a:t>
                      </a:r>
                      <a:r>
                        <a:rPr lang="en-US" sz="1600" dirty="0" err="1"/>
                        <a:t>s.beginTransaction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    // Here '</a:t>
                      </a:r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' object is in 'PERSISTENT' state.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s.save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);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    // '</a:t>
                      </a:r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' object will be saved to the database.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t.commit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  <a:p>
                      <a:r>
                        <a:rPr lang="en-US" sz="1600" dirty="0"/>
                        <a:t>        // Closing the session object. '</a:t>
                      </a:r>
                      <a:r>
                        <a:rPr lang="en-US" sz="1600" dirty="0" err="1"/>
                        <a:t>emp</a:t>
                      </a:r>
                      <a:r>
                        <a:rPr lang="en-US" sz="1600" dirty="0"/>
                        <a:t>' object is in 'DETACHED' object.</a:t>
                      </a:r>
                    </a:p>
                    <a:p>
                      <a:r>
                        <a:rPr lang="en-US" sz="1600" dirty="0"/>
                        <a:t>        </a:t>
                      </a:r>
                      <a:r>
                        <a:rPr lang="en-US" sz="1600" dirty="0" err="1"/>
                        <a:t>s.close</a:t>
                      </a:r>
                      <a:r>
                        <a:rPr lang="en-US" sz="1600" dirty="0"/>
                        <a:t>();</a:t>
                      </a:r>
                    </a:p>
                    <a:p>
                      <a:r>
                        <a:rPr lang="en-US" sz="1600" dirty="0"/>
                        <a:t>    }</a:t>
                      </a:r>
                    </a:p>
                    <a:p>
                      <a:r>
                        <a:rPr lang="en-US" sz="1600" dirty="0"/>
                        <a:t>}</a:t>
                      </a:r>
                    </a:p>
                    <a:p>
                      <a:r>
                        <a:rPr lang="en-US" sz="1600" dirty="0"/>
                        <a:t>	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1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613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709" y="1205345"/>
            <a:ext cx="6934200" cy="639762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save, get, update, delete database operations using Hibernate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0"/>
            <a:ext cx="7239000" cy="39089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2460" y="1664970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1:</a:t>
            </a:r>
          </a:p>
          <a:p>
            <a:pPr lvl="1"/>
            <a:r>
              <a:rPr lang="en-US" sz="2000" dirty="0"/>
              <a:t>Create Java Project with Suitable Name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76200"/>
            <a:ext cx="69342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Demo: Session Cont..</a:t>
            </a:r>
          </a:p>
        </p:txBody>
      </p:sp>
    </p:spTree>
    <p:extLst>
      <p:ext uri="{BB962C8B-B14F-4D97-AF65-F5344CB8AC3E}">
        <p14:creationId xmlns:p14="http://schemas.microsoft.com/office/powerpoint/2010/main" val="165623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458200" cy="461755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3870" y="1096962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2:</a:t>
            </a:r>
          </a:p>
          <a:p>
            <a:pPr lvl="1"/>
            <a:r>
              <a:rPr lang="en-US" sz="2000" dirty="0"/>
              <a:t>Add Dependency</a:t>
            </a:r>
          </a:p>
        </p:txBody>
      </p:sp>
    </p:spTree>
    <p:extLst>
      <p:ext uri="{BB962C8B-B14F-4D97-AF65-F5344CB8AC3E}">
        <p14:creationId xmlns:p14="http://schemas.microsoft.com/office/powerpoint/2010/main" val="165654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070912"/>
            <a:ext cx="4114800" cy="1344613"/>
          </a:xfrm>
        </p:spPr>
        <p:txBody>
          <a:bodyPr>
            <a:normAutofit/>
          </a:bodyPr>
          <a:lstStyle/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b="0" dirty="0"/>
              <a:t>There are Three Objects: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600" b="1" dirty="0"/>
              <a:t>Connection Manager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600" b="1" dirty="0"/>
              <a:t>Transaction Manager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600" b="1" dirty="0"/>
              <a:t>ORM</a:t>
            </a:r>
          </a:p>
          <a:p>
            <a:pPr marL="1428750" lvl="3" indent="-17145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3" indent="-34290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31955" y="2360381"/>
            <a:ext cx="4648200" cy="188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dirty="0"/>
              <a:t>Hibernate is provide </a:t>
            </a:r>
            <a:r>
              <a:rPr lang="en-US" sz="1600" b="1" dirty="0"/>
              <a:t>configuration</a:t>
            </a:r>
            <a:r>
              <a:rPr lang="en-US" sz="1600" dirty="0"/>
              <a:t> between data and persistent services.</a:t>
            </a:r>
          </a:p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dirty="0"/>
              <a:t>It Require data in table format in database and map that data using </a:t>
            </a:r>
            <a:r>
              <a:rPr lang="en-US" sz="1600" b="1" dirty="0"/>
              <a:t>instance variable </a:t>
            </a:r>
            <a:r>
              <a:rPr lang="en-US" sz="1600" dirty="0"/>
              <a:t>in Class.</a:t>
            </a:r>
          </a:p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dirty="0"/>
              <a:t>Hibernate perform </a:t>
            </a:r>
            <a:r>
              <a:rPr lang="en-US" sz="1600" b="1" dirty="0"/>
              <a:t>Query</a:t>
            </a:r>
            <a:r>
              <a:rPr lang="en-US" sz="1600" dirty="0"/>
              <a:t> Operation of </a:t>
            </a:r>
            <a:r>
              <a:rPr lang="en-US" sz="1600" dirty="0" err="1"/>
              <a:t>Insert,Update,Delete</a:t>
            </a:r>
            <a:r>
              <a:rPr lang="en-US" sz="1600" dirty="0"/>
              <a:t>.</a:t>
            </a:r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3" indent="-34290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0218" y="4343400"/>
            <a:ext cx="42672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Store details of </a:t>
            </a:r>
            <a:r>
              <a:rPr lang="en-US" sz="2000" dirty="0"/>
              <a:t>SQL queries</a:t>
            </a:r>
            <a:r>
              <a:rPr lang="en-US" sz="2000" b="0" dirty="0"/>
              <a:t> from object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Fast development in application and </a:t>
            </a:r>
            <a:r>
              <a:rPr lang="en-US" sz="2000" dirty="0"/>
              <a:t>easy code generation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Easy to </a:t>
            </a:r>
            <a:r>
              <a:rPr lang="en-US" sz="2000" dirty="0"/>
              <a:t>Transaction</a:t>
            </a:r>
            <a:r>
              <a:rPr lang="en-US" sz="2000" b="0" dirty="0"/>
              <a:t> management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Use of </a:t>
            </a:r>
            <a:r>
              <a:rPr lang="en-US" sz="2000" dirty="0"/>
              <a:t>automatic key generation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Based on </a:t>
            </a:r>
            <a:r>
              <a:rPr lang="en-US" sz="2000" dirty="0"/>
              <a:t>JDBC</a:t>
            </a:r>
            <a:r>
              <a:rPr lang="en-US" sz="2000" b="0" dirty="0"/>
              <a:t> Concept.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No need to deal with the </a:t>
            </a:r>
            <a:r>
              <a:rPr lang="en-US" sz="2000" dirty="0"/>
              <a:t>database implementation</a:t>
            </a:r>
            <a:r>
              <a:rPr lang="en-US" sz="2000" b="0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B05055-A5C0-4D76-BF7C-24DF8596D17D}"/>
              </a:ext>
            </a:extLst>
          </p:cNvPr>
          <p:cNvGrpSpPr/>
          <p:nvPr/>
        </p:nvGrpSpPr>
        <p:grpSpPr>
          <a:xfrm>
            <a:off x="4572000" y="1219200"/>
            <a:ext cx="4571998" cy="3916018"/>
            <a:chOff x="4419600" y="1275929"/>
            <a:chExt cx="4571998" cy="39160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5F1EE2-824E-4340-86A7-0A992C9938E9}"/>
                </a:ext>
              </a:extLst>
            </p:cNvPr>
            <p:cNvSpPr/>
            <p:nvPr/>
          </p:nvSpPr>
          <p:spPr>
            <a:xfrm>
              <a:off x="4657418" y="1295400"/>
              <a:ext cx="2200582" cy="762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Application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03F4F5-71A4-42EF-8799-689949D1AFE9}"/>
                </a:ext>
              </a:extLst>
            </p:cNvPr>
            <p:cNvSpPr/>
            <p:nvPr/>
          </p:nvSpPr>
          <p:spPr>
            <a:xfrm>
              <a:off x="4419600" y="2170799"/>
              <a:ext cx="2971800" cy="88628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A31346-41F0-4000-95DD-D9583D8FB867}"/>
                </a:ext>
              </a:extLst>
            </p:cNvPr>
            <p:cNvSpPr/>
            <p:nvPr/>
          </p:nvSpPr>
          <p:spPr>
            <a:xfrm>
              <a:off x="5029202" y="1812695"/>
              <a:ext cx="1600198" cy="4733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Persistence Object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45649A-C13C-45D8-9569-968D377DFA17}"/>
                </a:ext>
              </a:extLst>
            </p:cNvPr>
            <p:cNvSpPr/>
            <p:nvPr/>
          </p:nvSpPr>
          <p:spPr>
            <a:xfrm>
              <a:off x="4572000" y="2613942"/>
              <a:ext cx="990600" cy="3578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Hibernate properties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41AD3-2BEC-41A7-9858-D29176A49516}"/>
                </a:ext>
              </a:extLst>
            </p:cNvPr>
            <p:cNvSpPr/>
            <p:nvPr/>
          </p:nvSpPr>
          <p:spPr>
            <a:xfrm>
              <a:off x="5831633" y="2624366"/>
              <a:ext cx="990600" cy="3578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XML Mapping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C58B8A4-8251-42B5-AABD-242550AB79E2}"/>
                </a:ext>
              </a:extLst>
            </p:cNvPr>
            <p:cNvCxnSpPr/>
            <p:nvPr/>
          </p:nvCxnSpPr>
          <p:spPr>
            <a:xfrm flipV="1">
              <a:off x="6324600" y="1460595"/>
              <a:ext cx="1371600" cy="55447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A452ABCE-87E3-4CD0-9C97-D3C55ED30CD7}"/>
                </a:ext>
              </a:extLst>
            </p:cNvPr>
            <p:cNvSpPr/>
            <p:nvPr/>
          </p:nvSpPr>
          <p:spPr>
            <a:xfrm>
              <a:off x="5029202" y="3299742"/>
              <a:ext cx="1905000" cy="189220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Database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A8A2C-DC40-41E1-8FD7-036F440A6C67}"/>
                </a:ext>
              </a:extLst>
            </p:cNvPr>
            <p:cNvSpPr txBox="1"/>
            <p:nvPr/>
          </p:nvSpPr>
          <p:spPr>
            <a:xfrm>
              <a:off x="7641357" y="1275929"/>
              <a:ext cx="1350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POJO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2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62200"/>
            <a:ext cx="8305800" cy="419245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219200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3:</a:t>
            </a:r>
          </a:p>
          <a:p>
            <a:pPr lvl="1"/>
            <a:r>
              <a:rPr lang="en-US" sz="2000" dirty="0"/>
              <a:t>Create Database</a:t>
            </a:r>
          </a:p>
        </p:txBody>
      </p:sp>
    </p:spTree>
    <p:extLst>
      <p:ext uri="{BB962C8B-B14F-4D97-AF65-F5344CB8AC3E}">
        <p14:creationId xmlns:p14="http://schemas.microsoft.com/office/powerpoint/2010/main" val="595498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305800" cy="430077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058862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4:</a:t>
            </a:r>
          </a:p>
          <a:p>
            <a:pPr lvl="1"/>
            <a:r>
              <a:rPr lang="en-US" sz="2000" dirty="0"/>
              <a:t>Configure Database</a:t>
            </a:r>
          </a:p>
        </p:txBody>
      </p:sp>
    </p:spTree>
    <p:extLst>
      <p:ext uri="{BB962C8B-B14F-4D97-AF65-F5344CB8AC3E}">
        <p14:creationId xmlns:p14="http://schemas.microsoft.com/office/powerpoint/2010/main" val="328320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1905000"/>
            <a:ext cx="8686800" cy="46138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9580" y="898842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5:</a:t>
            </a:r>
          </a:p>
          <a:p>
            <a:pPr lvl="1"/>
            <a:r>
              <a:rPr lang="en-US" sz="2000" dirty="0"/>
              <a:t>Create </a:t>
            </a:r>
            <a:r>
              <a:rPr lang="en-US" sz="2000" dirty="0" err="1"/>
              <a:t>Pojo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270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458200" cy="452343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4350" y="944562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6:</a:t>
            </a:r>
          </a:p>
          <a:p>
            <a:pPr lvl="1"/>
            <a:r>
              <a:rPr lang="en-US" sz="2000" dirty="0"/>
              <a:t>Perform All DB Operation</a:t>
            </a:r>
          </a:p>
        </p:txBody>
      </p:sp>
    </p:spTree>
    <p:extLst>
      <p:ext uri="{BB962C8B-B14F-4D97-AF65-F5344CB8AC3E}">
        <p14:creationId xmlns:p14="http://schemas.microsoft.com/office/powerpoint/2010/main" val="3954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458200" cy="453095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929322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7:</a:t>
            </a:r>
          </a:p>
          <a:p>
            <a:pPr lvl="1"/>
            <a:r>
              <a:rPr lang="en-US" sz="2000" dirty="0"/>
              <a:t>Create Java File</a:t>
            </a:r>
          </a:p>
        </p:txBody>
      </p:sp>
    </p:spTree>
    <p:extLst>
      <p:ext uri="{BB962C8B-B14F-4D97-AF65-F5344CB8AC3E}">
        <p14:creationId xmlns:p14="http://schemas.microsoft.com/office/powerpoint/2010/main" val="3869399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305800" cy="44765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066800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Step 8:</a:t>
            </a:r>
          </a:p>
          <a:p>
            <a:pPr lvl="1"/>
            <a:r>
              <a:rPr lang="en-US" sz="2000" dirty="0"/>
              <a:t>Run Project</a:t>
            </a:r>
          </a:p>
        </p:txBody>
      </p:sp>
    </p:spTree>
    <p:extLst>
      <p:ext uri="{BB962C8B-B14F-4D97-AF65-F5344CB8AC3E}">
        <p14:creationId xmlns:p14="http://schemas.microsoft.com/office/powerpoint/2010/main" val="1670471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534400" cy="487680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1900" dirty="0"/>
              <a:t>Hbm2ddl.auto is a one of the Configuration Property in Hibernate.</a:t>
            </a:r>
          </a:p>
          <a:p>
            <a:pPr marL="457200" lvl="1" indent="0">
              <a:buNone/>
            </a:pPr>
            <a:r>
              <a:rPr lang="en-US" sz="1900" dirty="0"/>
              <a:t>Used to Validate and Export schemas in the database when </a:t>
            </a:r>
            <a:r>
              <a:rPr lang="en-US" sz="1900" dirty="0" err="1"/>
              <a:t>SessionFactory</a:t>
            </a:r>
            <a:r>
              <a:rPr lang="en-US" sz="1900" dirty="0"/>
              <a:t> Created.</a:t>
            </a:r>
          </a:p>
          <a:p>
            <a:pPr marL="457200" lvl="1" indent="0">
              <a:buNone/>
            </a:pPr>
            <a:r>
              <a:rPr lang="en-US" sz="1900" dirty="0"/>
              <a:t>Syntax:</a:t>
            </a:r>
          </a:p>
          <a:p>
            <a:pPr marL="914400" lvl="2" indent="0">
              <a:buNone/>
            </a:pPr>
            <a:r>
              <a:rPr lang="en-US" sz="1900" dirty="0"/>
              <a:t>If We Used Hbm2ddl.auto property, we must change in Hbm.Confg.file to add this property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b="1" dirty="0" err="1"/>
              <a:t>Hbm.Conf.Xml</a:t>
            </a:r>
            <a:endParaRPr lang="en-US" sz="1900" b="1" dirty="0"/>
          </a:p>
          <a:p>
            <a:pPr marL="457200" lvl="1" indent="0">
              <a:buNone/>
            </a:pPr>
            <a:r>
              <a:rPr lang="en-US" sz="1900" dirty="0"/>
              <a:t>	&lt;hibernate-configuration&gt;</a:t>
            </a:r>
          </a:p>
          <a:p>
            <a:pPr marL="457200" lvl="1" indent="0">
              <a:buNone/>
            </a:pPr>
            <a:r>
              <a:rPr lang="en-US" sz="1900" dirty="0"/>
              <a:t>		&lt;session-factory&gt;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		&lt;property name="hbm2ddl.auto"&gt;value&lt;/property&gt;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		&lt;/session-factory&gt;</a:t>
            </a:r>
          </a:p>
          <a:p>
            <a:pPr marL="457200" lvl="1" indent="0">
              <a:buNone/>
            </a:pPr>
            <a:r>
              <a:rPr lang="en-US" sz="1900" dirty="0"/>
              <a:t>	&lt;/hibernate-configuration&gt;</a:t>
            </a:r>
            <a:endParaRPr lang="en-US" sz="1900" b="0" dirty="0"/>
          </a:p>
          <a:p>
            <a:pPr marL="457200" lvl="1" indent="0">
              <a:buNone/>
            </a:pPr>
            <a:endParaRPr lang="en-US" sz="2200" b="0" dirty="0"/>
          </a:p>
        </p:txBody>
      </p:sp>
      <p:sp>
        <p:nvSpPr>
          <p:cNvPr id="3" name="Rectangle 2"/>
          <p:cNvSpPr/>
          <p:nvPr/>
        </p:nvSpPr>
        <p:spPr>
          <a:xfrm>
            <a:off x="1066800" y="1143000"/>
            <a:ext cx="318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hbm2ddl.auto property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97328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AC0E-D493-47AD-84B7-6EBC1E9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AD6D-62F5-4197-B5CD-06091B7EC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In this Module, we have learnt the following: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Overview of Hibernate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Environment Setup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Configuration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Sessions</a:t>
            </a:r>
            <a:endParaRPr lang="en-US" sz="1800" b="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893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689F3-678C-4040-AABE-2F30FB318DF6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18482DA-0452-4AB8-B283-3364F5F444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58574" y="1447800"/>
            <a:ext cx="55697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3208EE-8812-4571-81EE-EA4E363EB110}"/>
              </a:ext>
            </a:extLst>
          </p:cNvPr>
          <p:cNvSpPr txBox="1">
            <a:spLocks/>
          </p:cNvSpPr>
          <p:nvPr/>
        </p:nvSpPr>
        <p:spPr>
          <a:xfrm>
            <a:off x="1872974" y="2743199"/>
            <a:ext cx="388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80974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b="15152"/>
          <a:stretch/>
        </p:blipFill>
        <p:spPr>
          <a:xfrm>
            <a:off x="838200" y="1066800"/>
            <a:ext cx="7754471" cy="21336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352800"/>
            <a:ext cx="9143999" cy="2438400"/>
          </a:xfrm>
        </p:spPr>
        <p:txBody>
          <a:bodyPr>
            <a:noAutofit/>
          </a:bodyPr>
          <a:lstStyle/>
          <a:p>
            <a:pPr lvl="1" indent="-342900" defTabSz="0">
              <a:buFont typeface="Wingdings" panose="05000000000000000000" pitchFamily="2" charset="2"/>
              <a:buChar char="q"/>
            </a:pPr>
            <a:r>
              <a:rPr lang="en-US" sz="1800" b="0" dirty="0"/>
              <a:t>Configuration Class: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800" dirty="0"/>
              <a:t>Read configuration files and Mapping Files.</a:t>
            </a:r>
            <a:endParaRPr lang="en-US" sz="1800" b="1" dirty="0"/>
          </a:p>
          <a:p>
            <a:pPr marL="1257300" lvl="3" indent="0" defTabSz="0">
              <a:buNone/>
            </a:pPr>
            <a:endParaRPr lang="en-US" sz="1800" b="1" dirty="0"/>
          </a:p>
          <a:p>
            <a:pPr lvl="1" indent="-342900" defTabSz="0">
              <a:buFont typeface="Wingdings" panose="05000000000000000000" pitchFamily="2" charset="2"/>
              <a:buChar char="q"/>
            </a:pPr>
            <a:r>
              <a:rPr lang="en-US" sz="1800" dirty="0"/>
              <a:t>Session Factory: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800" dirty="0"/>
              <a:t>Is an interface that used to create Session Object.</a:t>
            </a:r>
          </a:p>
          <a:p>
            <a:pPr lvl="1" indent="-342900" defTabSz="0">
              <a:buFont typeface="Wingdings" panose="05000000000000000000" pitchFamily="2" charset="2"/>
              <a:buChar char="q"/>
            </a:pPr>
            <a:r>
              <a:rPr lang="en-US" sz="1800" dirty="0"/>
              <a:t>Session: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800" dirty="0"/>
              <a:t>Used to open and close connection based on Session Factory Interface.</a:t>
            </a:r>
            <a:endParaRPr lang="en-US" sz="1800" b="1" dirty="0"/>
          </a:p>
          <a:p>
            <a:pPr lvl="3" indent="-342900" defTabSz="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lvl="1" indent="-342900" defTabSz="0">
              <a:buFont typeface="Wingdings" panose="05000000000000000000" pitchFamily="2" charset="2"/>
              <a:buChar char="Ø"/>
            </a:pPr>
            <a:endParaRPr lang="en-US" sz="2800" dirty="0"/>
          </a:p>
          <a:p>
            <a:pPr lvl="3" indent="-342900" defTabSz="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lvl="1" indent="-342900" defTabSz="0">
              <a:buFont typeface="Wingdings" panose="05000000000000000000" pitchFamily="2" charset="2"/>
              <a:buChar char="Ø"/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30073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000" dirty="0"/>
              <a:t>Environment Setup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SETUP Environment For Hibernate As Below: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Window 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Java version 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Eclipse Latest version and install in your machine.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Hibernate3 Latest Version.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MySQL database Latest version.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/>
              <a:t>JConnector</a:t>
            </a:r>
            <a:r>
              <a:rPr lang="en-US" sz="2400" dirty="0"/>
              <a:t> (MySQL Database Driver)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07098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Duration 10Min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399"/>
          </a:xfrm>
        </p:spPr>
        <p:txBody>
          <a:bodyPr>
            <a:normAutofit/>
          </a:bodyPr>
          <a:lstStyle/>
          <a:p>
            <a:r>
              <a:rPr lang="en-US" sz="1800" b="0" dirty="0"/>
              <a:t>Step:1</a:t>
            </a:r>
          </a:p>
          <a:p>
            <a:pPr lvl="1"/>
            <a:r>
              <a:rPr lang="en-US" sz="1800" dirty="0"/>
              <a:t>For Using Hibernate Go To Hibernate site and Download Latest Version Of All JAR Files of Hibernate.</a:t>
            </a:r>
          </a:p>
          <a:p>
            <a:pPr marL="457200" lvl="1" indent="0">
              <a:buNone/>
            </a:pPr>
            <a:r>
              <a:rPr lang="en-US" sz="1800" b="0" dirty="0">
                <a:hlinkClick r:id="rId3"/>
              </a:rPr>
              <a:t>www.</a:t>
            </a:r>
            <a:r>
              <a:rPr lang="en-US" sz="1800" dirty="0">
                <a:hlinkClick r:id="rId3"/>
              </a:rPr>
              <a:t>h</a:t>
            </a:r>
            <a:r>
              <a:rPr lang="en-US" sz="1800" b="0" dirty="0">
                <a:hlinkClick r:id="rId3"/>
              </a:rPr>
              <a:t>ibernate.org</a:t>
            </a:r>
            <a:r>
              <a:rPr lang="en-US" sz="1800" b="0" dirty="0"/>
              <a:t>.  </a:t>
            </a:r>
          </a:p>
          <a:p>
            <a:pPr marL="457200" lvl="1" indent="0">
              <a:buNone/>
            </a:pPr>
            <a:r>
              <a:rPr lang="en-US" sz="1800" dirty="0"/>
              <a:t>Click on More in Hibernate ORM</a:t>
            </a:r>
            <a:endParaRPr lang="en-US" sz="22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399"/>
            <a:ext cx="7683500" cy="364671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0060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>
            <a:normAutofit/>
          </a:bodyPr>
          <a:lstStyle/>
          <a:p>
            <a:r>
              <a:rPr lang="en-US" sz="2000" b="0" dirty="0"/>
              <a:t>Step:2 </a:t>
            </a:r>
          </a:p>
          <a:p>
            <a:pPr lvl="1"/>
            <a:r>
              <a:rPr lang="en-US" sz="2000" dirty="0"/>
              <a:t>Click On Release Button and Show Latest Repository Of Hibernate.</a:t>
            </a:r>
          </a:p>
          <a:p>
            <a:pPr lvl="1"/>
            <a:r>
              <a:rPr lang="en-US" sz="2000" b="0" dirty="0"/>
              <a:t>Scrol</a:t>
            </a:r>
            <a:r>
              <a:rPr lang="en-US" sz="2000" dirty="0"/>
              <a:t>l down and </a:t>
            </a:r>
            <a:r>
              <a:rPr lang="en-US" sz="2000" b="0" dirty="0"/>
              <a:t>Select the release download.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1"/>
            <a:ext cx="6934200" cy="355092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4001575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 n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3. SA Cloud &amp;  Virtualization</Template>
  <TotalTime>1319</TotalTime>
  <Words>1620</Words>
  <Application>Microsoft Office PowerPoint</Application>
  <PresentationFormat>On-screen Show (4:3)</PresentationFormat>
  <Paragraphs>397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Wingdings</vt:lpstr>
      <vt:lpstr>Theme1 new</vt:lpstr>
      <vt:lpstr>   Basic Configuration   </vt:lpstr>
      <vt:lpstr>Module Overview</vt:lpstr>
      <vt:lpstr>Introduction to Hibernate</vt:lpstr>
      <vt:lpstr>Introduction to Hibernate Cont..</vt:lpstr>
      <vt:lpstr>Architecture</vt:lpstr>
      <vt:lpstr>Architecture</vt:lpstr>
      <vt:lpstr> Environment Setup </vt:lpstr>
      <vt:lpstr>Environment Setup Duration 10Min</vt:lpstr>
      <vt:lpstr>Environment Setup Cont..</vt:lpstr>
      <vt:lpstr>Environment Setup Cont..</vt:lpstr>
      <vt:lpstr>Environment Setup Cont..</vt:lpstr>
      <vt:lpstr>Environment Setup Cont..</vt:lpstr>
      <vt:lpstr>Environment Setup Cont..</vt:lpstr>
      <vt:lpstr>Environment Setup Cont..</vt:lpstr>
      <vt:lpstr>Environment Setup Cont..</vt:lpstr>
      <vt:lpstr>Demo: Configuration Duration 15 Min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Cont..</vt:lpstr>
      <vt:lpstr>Including MYSQL Duration: 15 min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Session</vt:lpstr>
      <vt:lpstr>Session Cont..</vt:lpstr>
      <vt:lpstr>Cont..</vt:lpstr>
      <vt:lpstr>Cont..</vt:lpstr>
      <vt:lpstr>Demo: Session Duration 20 min</vt:lpstr>
      <vt:lpstr>save, get, update, delete database operations using Hibernate 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sme2</dc:creator>
  <cp:lastModifiedBy>Harsha Sharachandran</cp:lastModifiedBy>
  <cp:revision>521</cp:revision>
  <dcterms:created xsi:type="dcterms:W3CDTF">2017-09-12T06:44:37Z</dcterms:created>
  <dcterms:modified xsi:type="dcterms:W3CDTF">2019-06-11T10:49:29Z</dcterms:modified>
</cp:coreProperties>
</file>